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</p:sldMasterIdLst>
  <p:notesMasterIdLst>
    <p:notesMasterId r:id="rId46"/>
  </p:notesMasterIdLst>
  <p:sldIdLst>
    <p:sldId id="260" r:id="rId3"/>
    <p:sldId id="334" r:id="rId4"/>
    <p:sldId id="336" r:id="rId5"/>
    <p:sldId id="337" r:id="rId6"/>
    <p:sldId id="338" r:id="rId7"/>
    <p:sldId id="339" r:id="rId8"/>
    <p:sldId id="340" r:id="rId9"/>
    <p:sldId id="341" r:id="rId10"/>
    <p:sldId id="342" r:id="rId11"/>
    <p:sldId id="344" r:id="rId12"/>
    <p:sldId id="343" r:id="rId13"/>
    <p:sldId id="346" r:id="rId14"/>
    <p:sldId id="348" r:id="rId15"/>
    <p:sldId id="349" r:id="rId16"/>
    <p:sldId id="347" r:id="rId17"/>
    <p:sldId id="345" r:id="rId18"/>
    <p:sldId id="353" r:id="rId19"/>
    <p:sldId id="354" r:id="rId20"/>
    <p:sldId id="350" r:id="rId21"/>
    <p:sldId id="351" r:id="rId22"/>
    <p:sldId id="352" r:id="rId23"/>
    <p:sldId id="355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363" r:id="rId32"/>
    <p:sldId id="364" r:id="rId33"/>
    <p:sldId id="366" r:id="rId34"/>
    <p:sldId id="365" r:id="rId35"/>
    <p:sldId id="368" r:id="rId36"/>
    <p:sldId id="373" r:id="rId37"/>
    <p:sldId id="374" r:id="rId38"/>
    <p:sldId id="371" r:id="rId39"/>
    <p:sldId id="369" r:id="rId40"/>
    <p:sldId id="370" r:id="rId41"/>
    <p:sldId id="375" r:id="rId42"/>
    <p:sldId id="376" r:id="rId43"/>
    <p:sldId id="377" r:id="rId44"/>
    <p:sldId id="335" r:id="rId4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CEBA0-79B5-47E3-93BD-C3F94081C3FE}" type="datetimeFigureOut">
              <a:rPr lang="zh-TW" altLang="en-US" smtClean="0"/>
              <a:t>2018/12/20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9E35D-91DE-48EF-B14B-247A56608D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98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76AE0-3316-45D6-B2B7-EB2AFA35008A}" type="slidenum">
              <a:rPr lang="zh-TW" altLang="en-US" smtClean="0">
                <a:solidFill>
                  <a:prstClr val="black"/>
                </a:solidFill>
              </a:rPr>
              <a:pPr/>
              <a:t>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337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57" r="8482" b="19290"/>
          <a:stretch/>
        </p:blipFill>
        <p:spPr>
          <a:xfrm>
            <a:off x="-11576" y="945861"/>
            <a:ext cx="12199717" cy="592950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04" b="20026"/>
          <a:stretch/>
        </p:blipFill>
        <p:spPr>
          <a:xfrm>
            <a:off x="-11575" y="277611"/>
            <a:ext cx="3163317" cy="659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69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771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911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380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917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621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 rot="16200000">
            <a:off x="-3311237" y="3311238"/>
            <a:ext cx="6858001" cy="235526"/>
          </a:xfrm>
          <a:prstGeom prst="rect">
            <a:avLst/>
          </a:prstGeom>
          <a:gradFill>
            <a:gsLst>
              <a:gs pos="31000">
                <a:srgbClr val="9D52B0"/>
              </a:gs>
              <a:gs pos="0">
                <a:srgbClr val="5E54BE"/>
              </a:gs>
              <a:gs pos="53000">
                <a:srgbClr val="B1517E"/>
              </a:gs>
              <a:gs pos="83000">
                <a:srgbClr val="E17E48"/>
              </a:gs>
              <a:gs pos="100000">
                <a:srgbClr val="F9CB7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 defTabSz="609570"/>
            <a:endParaRPr kumimoji="1" lang="zh-TW" altLang="en-US" sz="2400" dirty="0">
              <a:solidFill>
                <a:prstClr val="white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1101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 rot="16200000">
            <a:off x="-3311237" y="3311238"/>
            <a:ext cx="6858001" cy="235526"/>
          </a:xfrm>
          <a:prstGeom prst="rect">
            <a:avLst/>
          </a:prstGeom>
          <a:gradFill>
            <a:gsLst>
              <a:gs pos="31000">
                <a:srgbClr val="9D52B0"/>
              </a:gs>
              <a:gs pos="0">
                <a:srgbClr val="5E54BE"/>
              </a:gs>
              <a:gs pos="53000">
                <a:srgbClr val="B1517E"/>
              </a:gs>
              <a:gs pos="83000">
                <a:srgbClr val="E17E48"/>
              </a:gs>
              <a:gs pos="100000">
                <a:srgbClr val="F9CB7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 defTabSz="609570"/>
            <a:endParaRPr kumimoji="1" lang="zh-TW" altLang="en-US" sz="2400" dirty="0">
              <a:solidFill>
                <a:prstClr val="white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7786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D24CA-6C5D-4BB6-B1C9-BC2F91C4A15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02199-D38A-4187-980E-8A869DBD2BA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523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"/>
            <a:ext cx="12192000" cy="12367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113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33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5423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6506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743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2018/12/20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8515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2018/12/20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4257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2018/12/20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00389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2018/12/20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0082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A55AF3-65BE-4A52-9C80-AC6B0002B79E}" type="datetimeFigureOut">
              <a:rPr lang="zh-TW" altLang="en-US" smtClean="0"/>
              <a:pPr/>
              <a:t>2018/12/20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>
              <a:solidFill>
                <a:srgbClr val="335B7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347033-0982-4FF6-80D1-B94E0375A58D}" type="slidenum">
              <a:rPr lang="zh-TW" altLang="en-US" smtClean="0">
                <a:solidFill>
                  <a:srgbClr val="335B74"/>
                </a:solidFill>
              </a:rPr>
              <a:pPr/>
              <a:t>‹#›</a:t>
            </a:fld>
            <a:endParaRPr lang="zh-TW" altLang="en-US">
              <a:solidFill>
                <a:srgbClr val="335B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657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2018/12/20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35415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50681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65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05264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7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92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758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055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031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493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2018/12/20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285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2018/12/20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44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"/>
          <p:cNvPicPr>
            <a:picLocks noChangeAspect="1"/>
          </p:cNvPicPr>
          <p:nvPr/>
        </p:nvPicPr>
        <p:blipFill>
          <a:blip r:embed="rId3" cstate="email">
            <a:lum bright="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70340"/>
          </a:xfrm>
          <a:prstGeom prst="rect">
            <a:avLst/>
          </a:prstGeom>
        </p:spPr>
      </p:pic>
      <p:sp>
        <p:nvSpPr>
          <p:cNvPr id="10" name="標題 10"/>
          <p:cNvSpPr txBox="1">
            <a:spLocks/>
          </p:cNvSpPr>
          <p:nvPr/>
        </p:nvSpPr>
        <p:spPr>
          <a:xfrm>
            <a:off x="-81335" y="5139618"/>
            <a:ext cx="10436514" cy="1033129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vert="horz" anchor="b">
            <a:noAutofit/>
          </a:bodyPr>
          <a:lstStyle>
            <a:lvl1pPr marL="484632" algn="r" rtl="0" eaLnBrk="1" latinLnBrk="0" hangingPunct="1">
              <a:spcBef>
                <a:spcPct val="0"/>
              </a:spcBef>
              <a:buNone/>
              <a:defRPr lang="zh-TW" sz="4500" kern="120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en-US" sz="4800" b="1" dirty="0" smtClean="0">
                <a:ln w="6350">
                  <a:noFill/>
                </a:ln>
                <a:solidFill>
                  <a:prstClr val="white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Cloud Platform Tutorial</a:t>
            </a:r>
            <a:endParaRPr altLang="en-US" sz="4800" b="1" dirty="0">
              <a:ln w="6350">
                <a:noFill/>
              </a:ln>
              <a:solidFill>
                <a:prstClr val="white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0271787" y="6285077"/>
            <a:ext cx="1920213" cy="461665"/>
            <a:chOff x="5436096" y="6062642"/>
            <a:chExt cx="2365976" cy="568838"/>
          </a:xfrm>
        </p:grpSpPr>
        <p:pic>
          <p:nvPicPr>
            <p:cNvPr id="12" name="Picture 7" descr="D:\WORK\88集團資料\智冠_圓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6093352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文字方塊 12"/>
            <p:cNvSpPr txBox="1"/>
            <p:nvPr/>
          </p:nvSpPr>
          <p:spPr>
            <a:xfrm>
              <a:off x="5940152" y="6062642"/>
              <a:ext cx="1861920" cy="568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智冠科技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-81335" y="3953524"/>
            <a:ext cx="7282763" cy="1186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5400" b="1" dirty="0">
                <a:ln w="6350">
                  <a:noFill/>
                </a:ln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智冠科技 數位發展中心</a:t>
            </a:r>
            <a:endParaRPr lang="en-US" altLang="zh-TW" sz="5400" b="1" dirty="0">
              <a:ln w="6350">
                <a:noFill/>
              </a:ln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6685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Server less / </a:t>
            </a:r>
            <a:r>
              <a:rPr lang="en-US" altLang="zh-TW" kern="0" dirty="0" err="1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Autoscale</a:t>
            </a: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 way for Data Analysis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64526"/>
            <a:ext cx="10376452" cy="1027021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, query large data set in seconds 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54" y="1845734"/>
            <a:ext cx="10708424" cy="4082100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4629806" y="5340565"/>
            <a:ext cx="2892974" cy="4572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Auto scaling parallel data pipeline</a:t>
            </a:r>
            <a:endParaRPr lang="zh-TW" altLang="en-US" sz="1400" dirty="0"/>
          </a:p>
        </p:txBody>
      </p:sp>
      <p:sp>
        <p:nvSpPr>
          <p:cNvPr id="11" name="圓角矩形 10"/>
          <p:cNvSpPr/>
          <p:nvPr/>
        </p:nvSpPr>
        <p:spPr>
          <a:xfrm>
            <a:off x="4629806" y="1949669"/>
            <a:ext cx="2795753" cy="4545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/>
              <a:t>Asynchronous messaging processing</a:t>
            </a:r>
            <a:endParaRPr lang="zh-TW" altLang="en-US" sz="1400" dirty="0"/>
          </a:p>
        </p:txBody>
      </p:sp>
      <p:sp>
        <p:nvSpPr>
          <p:cNvPr id="12" name="圓角矩形 11"/>
          <p:cNvSpPr/>
          <p:nvPr/>
        </p:nvSpPr>
        <p:spPr>
          <a:xfrm>
            <a:off x="5833241" y="2695904"/>
            <a:ext cx="3019097" cy="3941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Both batch and real time streaming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0456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Server less / </a:t>
            </a:r>
            <a:r>
              <a:rPr lang="en-US" altLang="zh-TW" kern="0" dirty="0" err="1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Autoscale</a:t>
            </a: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 way for Data Analysis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64526"/>
            <a:ext cx="10376452" cy="1027021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, query large data set in seconds 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52" y="1845734"/>
            <a:ext cx="9756228" cy="422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4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Server less / </a:t>
            </a:r>
            <a:r>
              <a:rPr lang="en-US" altLang="zh-TW" kern="0" dirty="0" err="1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Autoscale</a:t>
            </a: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 way for Data Analysis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64526"/>
            <a:ext cx="10376452" cy="1027021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, query large data set in seconds 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135" y="1845734"/>
            <a:ext cx="9590690" cy="4479492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>
            <a:off x="5998779" y="4233041"/>
            <a:ext cx="492304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圓角矩形 8"/>
          <p:cNvSpPr/>
          <p:nvPr/>
        </p:nvSpPr>
        <p:spPr>
          <a:xfrm>
            <a:off x="6668812" y="1928122"/>
            <a:ext cx="4028091" cy="5190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Column by Column, cost-effective</a:t>
            </a:r>
            <a:br>
              <a:rPr lang="en-US" altLang="zh-TW" dirty="0" smtClean="0"/>
            </a:br>
            <a:r>
              <a:rPr lang="en-US" altLang="zh-TW" dirty="0" smtClean="0"/>
              <a:t>no index, cluster, replicate is needed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160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Server less / </a:t>
            </a:r>
            <a:r>
              <a:rPr lang="en-US" altLang="zh-TW" kern="0" dirty="0" err="1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Autoscale</a:t>
            </a: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 way for Data Analysis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64526"/>
            <a:ext cx="10376452" cy="1027021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, query large data set in seconds 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834" y="1845734"/>
            <a:ext cx="9325303" cy="447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3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Server less / </a:t>
            </a:r>
            <a:r>
              <a:rPr lang="en-US" altLang="zh-TW" kern="0" dirty="0" err="1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Autoscale</a:t>
            </a: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 way for Data Analysis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64526"/>
            <a:ext cx="10376452" cy="1027021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, query large data set in seconds 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45734"/>
            <a:ext cx="9906000" cy="43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4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Server less / </a:t>
            </a:r>
            <a:r>
              <a:rPr lang="en-US" altLang="zh-TW" kern="0" dirty="0" err="1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Autoscale</a:t>
            </a: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 way for Data Analysis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26003"/>
            <a:ext cx="10376452" cy="1027021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, query large data set in seconds 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5998779" y="4233041"/>
            <a:ext cx="492304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圓角矩形 8"/>
          <p:cNvSpPr/>
          <p:nvPr/>
        </p:nvSpPr>
        <p:spPr>
          <a:xfrm>
            <a:off x="6668812" y="1928122"/>
            <a:ext cx="4028091" cy="5190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Column by Column, cost-effective</a:t>
            </a:r>
            <a:br>
              <a:rPr lang="en-US" altLang="zh-TW" dirty="0" smtClean="0"/>
            </a:br>
            <a:r>
              <a:rPr lang="en-US" altLang="zh-TW" dirty="0" smtClean="0"/>
              <a:t>no index, cluster, replicate is needed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45734"/>
            <a:ext cx="9874732" cy="433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1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Server less / </a:t>
            </a:r>
            <a:r>
              <a:rPr lang="en-US" altLang="zh-TW" kern="0" dirty="0" err="1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Autoscale</a:t>
            </a: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 way for Data Analysis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64526"/>
            <a:ext cx="10376452" cy="1027021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, query large data set in seconds 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6389961" cy="4885489"/>
          </a:xfrm>
          <a:prstGeom prst="rect">
            <a:avLst/>
          </a:prstGeom>
        </p:spPr>
      </p:pic>
      <p:sp>
        <p:nvSpPr>
          <p:cNvPr id="11" name="圓角矩形 10"/>
          <p:cNvSpPr/>
          <p:nvPr/>
        </p:nvSpPr>
        <p:spPr>
          <a:xfrm>
            <a:off x="6126480" y="4363487"/>
            <a:ext cx="4722117" cy="1075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CHECK caching for cached results</a:t>
            </a:r>
            <a:br>
              <a:rPr lang="en-US" altLang="zh-TW" dirty="0" smtClean="0"/>
            </a:br>
            <a:r>
              <a:rPr lang="en-US" altLang="zh-TW" dirty="0" smtClean="0"/>
              <a:t>UNCHECK Legacy SQL </a:t>
            </a:r>
            <a:br>
              <a:rPr lang="en-US" altLang="zh-TW" dirty="0" smtClean="0"/>
            </a:br>
            <a:r>
              <a:rPr lang="en-US" altLang="zh-TW" dirty="0" smtClean="0"/>
              <a:t>since the old version of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 is utilized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226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65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79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Server less / </a:t>
            </a:r>
            <a:r>
              <a:rPr lang="en-US" altLang="zh-TW" kern="0" dirty="0" err="1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Autoscale</a:t>
            </a: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 way for Data Analysis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64526"/>
            <a:ext cx="10376452" cy="1027021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, query large data set in seconds 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6389961" cy="4885489"/>
          </a:xfrm>
          <a:prstGeom prst="rect">
            <a:avLst/>
          </a:prstGeom>
        </p:spPr>
      </p:pic>
      <p:sp>
        <p:nvSpPr>
          <p:cNvPr id="11" name="圓角矩形 10"/>
          <p:cNvSpPr/>
          <p:nvPr/>
        </p:nvSpPr>
        <p:spPr>
          <a:xfrm>
            <a:off x="6126480" y="4363487"/>
            <a:ext cx="4722117" cy="1075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CHECK caching for cached results</a:t>
            </a:r>
            <a:br>
              <a:rPr lang="en-US" altLang="zh-TW" dirty="0" smtClean="0"/>
            </a:br>
            <a:r>
              <a:rPr lang="en-US" altLang="zh-TW" dirty="0" smtClean="0"/>
              <a:t>UNCHECK Legacy SQL </a:t>
            </a:r>
            <a:br>
              <a:rPr lang="en-US" altLang="zh-TW" dirty="0" smtClean="0"/>
            </a:br>
            <a:r>
              <a:rPr lang="en-US" altLang="zh-TW" dirty="0" smtClean="0"/>
              <a:t>since the old version of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 is utilized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7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 and </a:t>
            </a:r>
            <a:r>
              <a:rPr lang="en-US" altLang="zh-TW" dirty="0" err="1" smtClean="0"/>
              <a:t>DataFlow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86006"/>
            <a:ext cx="10002741" cy="3942816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127221" y="1845734"/>
            <a:ext cx="4190337" cy="9754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Data warehouse which interact primarily through SQL, Petabyte scale</a:t>
            </a:r>
            <a:br>
              <a:rPr lang="en-US" altLang="zh-TW" dirty="0" smtClean="0"/>
            </a:br>
            <a:r>
              <a:rPr lang="en-US" altLang="zh-TW" dirty="0" smtClean="0"/>
              <a:t>declarative way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0" y="4603805"/>
            <a:ext cx="4317558" cy="15743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/>
              <a:t>Data processing pipeline system</a:t>
            </a:r>
            <a:br>
              <a:rPr lang="en-US" altLang="zh-TW" sz="1600" dirty="0" smtClean="0"/>
            </a:br>
            <a:r>
              <a:rPr lang="en-US" altLang="zh-TW" sz="1600" dirty="0" smtClean="0"/>
              <a:t>,either for batch data or streaming data,</a:t>
            </a:r>
            <a:br>
              <a:rPr lang="en-US" altLang="zh-TW" sz="1600" dirty="0" smtClean="0"/>
            </a:br>
            <a:r>
              <a:rPr lang="en-US" altLang="zh-TW" sz="1600" dirty="0" smtClean="0"/>
              <a:t>which can be coded by Python or Java</a:t>
            </a:r>
            <a:br>
              <a:rPr lang="en-US" altLang="zh-TW" sz="1600" dirty="0" smtClean="0"/>
            </a:br>
            <a:r>
              <a:rPr lang="en-US" altLang="zh-TW" sz="1600" dirty="0" smtClean="0"/>
              <a:t/>
            </a:r>
            <a:br>
              <a:rPr lang="en-US" altLang="zh-TW" sz="1600" dirty="0" smtClean="0"/>
            </a:br>
            <a:r>
              <a:rPr lang="en-US" altLang="zh-TW" sz="1600" dirty="0" smtClean="0"/>
              <a:t>reliable/ scalable data processing system</a:t>
            </a:r>
            <a:br>
              <a:rPr lang="en-US" altLang="zh-TW" sz="1600" dirty="0" smtClean="0"/>
            </a:br>
            <a:r>
              <a:rPr lang="en-US" altLang="zh-TW" sz="1600" dirty="0" smtClean="0"/>
              <a:t>programmatic way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Server less / </a:t>
            </a:r>
            <a:r>
              <a:rPr lang="en-US" altLang="zh-TW" kern="0" dirty="0" err="1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Autoscale</a:t>
            </a: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 way for Data Analysis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135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21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7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32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Server less / </a:t>
            </a:r>
            <a:r>
              <a:rPr lang="en-US" altLang="zh-TW" kern="0" dirty="0" err="1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Autoscale</a:t>
            </a: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 way for Data Analysis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64526"/>
            <a:ext cx="10376452" cy="102702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, </a:t>
            </a:r>
            <a:r>
              <a:rPr lang="en-US" altLang="zh-TW" dirty="0" smtClean="0"/>
              <a:t>data loading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6126480" y="4363487"/>
            <a:ext cx="4722117" cy="1075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CHECK caching for cached results</a:t>
            </a:r>
            <a:br>
              <a:rPr lang="en-US" altLang="zh-TW" dirty="0" smtClean="0"/>
            </a:br>
            <a:r>
              <a:rPr lang="en-US" altLang="zh-TW" dirty="0" smtClean="0"/>
              <a:t>UNCHECK Legacy SQL </a:t>
            </a:r>
            <a:br>
              <a:rPr lang="en-US" altLang="zh-TW" dirty="0" smtClean="0"/>
            </a:br>
            <a:r>
              <a:rPr lang="en-US" altLang="zh-TW" dirty="0" smtClean="0"/>
              <a:t>since the old version of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 is utilized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45734"/>
            <a:ext cx="9906000" cy="435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6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Server less / </a:t>
            </a:r>
            <a:r>
              <a:rPr lang="en-US" altLang="zh-TW" kern="0" dirty="0" err="1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Autoscale</a:t>
            </a: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 way for Data Analysis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64526"/>
            <a:ext cx="10376452" cy="102702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, </a:t>
            </a:r>
            <a:r>
              <a:rPr lang="en-US" altLang="zh-TW" dirty="0" smtClean="0"/>
              <a:t>data loading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6126480" y="4363487"/>
            <a:ext cx="4722117" cy="1075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CHECK caching for cached results</a:t>
            </a:r>
            <a:br>
              <a:rPr lang="en-US" altLang="zh-TW" dirty="0" smtClean="0"/>
            </a:br>
            <a:r>
              <a:rPr lang="en-US" altLang="zh-TW" dirty="0" smtClean="0"/>
              <a:t>UNCHECK Legacy SQL </a:t>
            </a:r>
            <a:br>
              <a:rPr lang="en-US" altLang="zh-TW" dirty="0" smtClean="0"/>
            </a:br>
            <a:r>
              <a:rPr lang="en-US" altLang="zh-TW" dirty="0" smtClean="0"/>
              <a:t>since the old version of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 is utilized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388" y="1845734"/>
            <a:ext cx="9961292" cy="46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8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Server less / </a:t>
            </a:r>
            <a:r>
              <a:rPr lang="en-US" altLang="zh-TW" kern="0" dirty="0" err="1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Autoscale</a:t>
            </a: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 way for Data Analysis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64526"/>
            <a:ext cx="10376452" cy="102702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, </a:t>
            </a:r>
            <a:r>
              <a:rPr lang="en-US" altLang="zh-TW" dirty="0" smtClean="0"/>
              <a:t>data loading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6126480" y="4363487"/>
            <a:ext cx="4722117" cy="1075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CHECK caching for cached results</a:t>
            </a:r>
            <a:br>
              <a:rPr lang="en-US" altLang="zh-TW" dirty="0" smtClean="0"/>
            </a:br>
            <a:r>
              <a:rPr lang="en-US" altLang="zh-TW" dirty="0" smtClean="0"/>
              <a:t>UNCHECK Legacy SQL </a:t>
            </a:r>
            <a:br>
              <a:rPr lang="en-US" altLang="zh-TW" dirty="0" smtClean="0"/>
            </a:br>
            <a:r>
              <a:rPr lang="en-US" altLang="zh-TW" dirty="0" smtClean="0"/>
              <a:t>since the old version of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 is utilized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388" y="1845734"/>
            <a:ext cx="9961292" cy="465369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781" y="3429000"/>
            <a:ext cx="62674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7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872" y="2560319"/>
            <a:ext cx="8178422" cy="394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93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872" y="2560319"/>
            <a:ext cx="8178422" cy="394900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74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56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52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 and </a:t>
            </a:r>
            <a:r>
              <a:rPr lang="en-US" altLang="zh-TW" dirty="0" err="1" smtClean="0"/>
              <a:t>DataFlow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79" y="1845855"/>
            <a:ext cx="8025517" cy="4131613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9557467" y="4977516"/>
            <a:ext cx="2512611" cy="445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Small data to join with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Server less / </a:t>
            </a:r>
            <a:r>
              <a:rPr lang="en-US" altLang="zh-TW" kern="0" dirty="0" err="1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Autoscale</a:t>
            </a: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 way for Data Analysis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101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38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364" y="3554519"/>
            <a:ext cx="67246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99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56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14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Server less / </a:t>
            </a:r>
            <a:r>
              <a:rPr lang="en-US" altLang="zh-TW" kern="0" dirty="0" err="1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Autoscale</a:t>
            </a: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 way for Data Analysis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64526"/>
            <a:ext cx="10376452" cy="102702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, SQL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6126480" y="4363487"/>
            <a:ext cx="4722117" cy="1075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CHECK caching for cached results</a:t>
            </a:r>
            <a:br>
              <a:rPr lang="en-US" altLang="zh-TW" dirty="0" smtClean="0"/>
            </a:br>
            <a:r>
              <a:rPr lang="en-US" altLang="zh-TW" dirty="0" smtClean="0"/>
              <a:t>UNCHECK Legacy SQL </a:t>
            </a:r>
            <a:br>
              <a:rPr lang="en-US" altLang="zh-TW" dirty="0" smtClean="0"/>
            </a:br>
            <a:r>
              <a:rPr lang="en-US" altLang="zh-TW" dirty="0" smtClean="0"/>
              <a:t>since the old version of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 is utilized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845" y="1927131"/>
            <a:ext cx="9353751" cy="411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8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Server less / </a:t>
            </a:r>
            <a:r>
              <a:rPr lang="en-US" altLang="zh-TW" kern="0" dirty="0" err="1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Autoscale</a:t>
            </a: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 way for Data Analysis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64526"/>
            <a:ext cx="10376452" cy="102702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, SQL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6126480" y="4363487"/>
            <a:ext cx="4722117" cy="1075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CHECK caching for cached results</a:t>
            </a:r>
            <a:br>
              <a:rPr lang="en-US" altLang="zh-TW" dirty="0" smtClean="0"/>
            </a:br>
            <a:r>
              <a:rPr lang="en-US" altLang="zh-TW" dirty="0" smtClean="0"/>
              <a:t>UNCHECK Legacy SQL </a:t>
            </a:r>
            <a:br>
              <a:rPr lang="en-US" altLang="zh-TW" dirty="0" smtClean="0"/>
            </a:br>
            <a:r>
              <a:rPr lang="en-US" altLang="zh-TW" dirty="0" smtClean="0"/>
              <a:t>since the old version of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 is utilized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778" y="1998179"/>
            <a:ext cx="8955819" cy="410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8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Server less / </a:t>
            </a:r>
            <a:r>
              <a:rPr lang="en-US" altLang="zh-TW" kern="0" dirty="0" err="1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Autoscale</a:t>
            </a: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 way for Data Analysis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64526"/>
            <a:ext cx="10376452" cy="102702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, SQL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6126480" y="4363487"/>
            <a:ext cx="4722117" cy="1075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CHECK caching for cached results</a:t>
            </a:r>
            <a:br>
              <a:rPr lang="en-US" altLang="zh-TW" dirty="0" smtClean="0"/>
            </a:br>
            <a:r>
              <a:rPr lang="en-US" altLang="zh-TW" dirty="0" smtClean="0"/>
              <a:t>UNCHECK Legacy SQL </a:t>
            </a:r>
            <a:br>
              <a:rPr lang="en-US" altLang="zh-TW" dirty="0" smtClean="0"/>
            </a:br>
            <a:r>
              <a:rPr lang="en-US" altLang="zh-TW" dirty="0" smtClean="0"/>
              <a:t>since the old version of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 is utilized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53" y="1904424"/>
            <a:ext cx="9141350" cy="446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9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Server less / </a:t>
            </a:r>
            <a:r>
              <a:rPr lang="en-US" altLang="zh-TW" kern="0" dirty="0" err="1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Autoscale</a:t>
            </a: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 way for Data Analysis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64526"/>
            <a:ext cx="10376452" cy="102702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, SQL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6126480" y="4363487"/>
            <a:ext cx="4722117" cy="1075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CHECK caching for cached results</a:t>
            </a:r>
            <a:br>
              <a:rPr lang="en-US" altLang="zh-TW" dirty="0" smtClean="0"/>
            </a:br>
            <a:r>
              <a:rPr lang="en-US" altLang="zh-TW" dirty="0" smtClean="0"/>
              <a:t>UNCHECK Legacy SQL </a:t>
            </a:r>
            <a:br>
              <a:rPr lang="en-US" altLang="zh-TW" dirty="0" smtClean="0"/>
            </a:br>
            <a:r>
              <a:rPr lang="en-US" altLang="zh-TW" dirty="0" smtClean="0"/>
              <a:t>since the old version of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 is utilized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7" y="1845734"/>
            <a:ext cx="9075089" cy="447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0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Server less / </a:t>
            </a:r>
            <a:r>
              <a:rPr lang="en-US" altLang="zh-TW" kern="0" dirty="0" err="1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Autoscale</a:t>
            </a: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 way for Data Analysis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64526"/>
            <a:ext cx="10376452" cy="102702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, SQL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6126480" y="4363487"/>
            <a:ext cx="4722117" cy="1075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CHECK caching for cached results</a:t>
            </a:r>
            <a:br>
              <a:rPr lang="en-US" altLang="zh-TW" dirty="0" smtClean="0"/>
            </a:br>
            <a:r>
              <a:rPr lang="en-US" altLang="zh-TW" dirty="0" smtClean="0"/>
              <a:t>UNCHECK Legacy SQL </a:t>
            </a:r>
            <a:br>
              <a:rPr lang="en-US" altLang="zh-TW" dirty="0" smtClean="0"/>
            </a:br>
            <a:r>
              <a:rPr lang="en-US" altLang="zh-TW" dirty="0" smtClean="0"/>
              <a:t>since the old version of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 is utilized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19" y="1902573"/>
            <a:ext cx="9547824" cy="432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7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Server less / </a:t>
            </a:r>
            <a:r>
              <a:rPr lang="en-US" altLang="zh-TW" kern="0" dirty="0" err="1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Autoscale</a:t>
            </a: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 way for Data Analysis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64526"/>
            <a:ext cx="10376452" cy="102702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, SQL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6126480" y="4363487"/>
            <a:ext cx="4722117" cy="1075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CHECK caching for cached results</a:t>
            </a:r>
            <a:br>
              <a:rPr lang="en-US" altLang="zh-TW" dirty="0" smtClean="0"/>
            </a:br>
            <a:r>
              <a:rPr lang="en-US" altLang="zh-TW" dirty="0" smtClean="0"/>
              <a:t>UNCHECK Legacy SQL </a:t>
            </a:r>
            <a:br>
              <a:rPr lang="en-US" altLang="zh-TW" dirty="0" smtClean="0"/>
            </a:br>
            <a:r>
              <a:rPr lang="en-US" altLang="zh-TW" dirty="0" smtClean="0"/>
              <a:t>since the old version of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 is utilized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41" y="1845734"/>
            <a:ext cx="9178456" cy="44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8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Server less / </a:t>
            </a:r>
            <a:r>
              <a:rPr lang="en-US" altLang="zh-TW" kern="0" dirty="0" err="1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Autoscale</a:t>
            </a: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 way for Data Analysis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79" y="764526"/>
            <a:ext cx="10233329" cy="1027021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, query large data set in seconds 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9519037" cy="4347837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6392848" y="0"/>
            <a:ext cx="4564050" cy="1160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1</a:t>
            </a:r>
            <a:r>
              <a:rPr lang="en-US" altLang="zh-TW" baseline="30000" dirty="0" smtClean="0"/>
              <a:t>st </a:t>
            </a:r>
            <a:r>
              <a:rPr lang="en-US" altLang="zh-TW" dirty="0" smtClean="0"/>
              <a:t>GFS, Hadoop, MapReduce</a:t>
            </a:r>
            <a:br>
              <a:rPr lang="en-US" altLang="zh-TW" dirty="0" smtClean="0"/>
            </a:br>
            <a:r>
              <a:rPr lang="en-US" altLang="zh-TW" dirty="0" smtClean="0"/>
              <a:t>Shard data into small pieces to HDFS</a:t>
            </a:r>
            <a:br>
              <a:rPr lang="en-US" altLang="zh-TW" dirty="0" smtClean="0"/>
            </a:br>
            <a:r>
              <a:rPr lang="en-US" altLang="zh-TW" dirty="0" smtClean="0"/>
              <a:t>parallelize operations</a:t>
            </a:r>
            <a:br>
              <a:rPr lang="en-US" altLang="zh-TW" dirty="0" smtClean="0"/>
            </a:br>
            <a:r>
              <a:rPr lang="en-US" altLang="zh-TW" dirty="0" smtClean="0"/>
              <a:t>combine all the result from different notes</a:t>
            </a:r>
            <a:endParaRPr lang="zh-TW" altLang="en-US" dirty="0"/>
          </a:p>
        </p:txBody>
      </p:sp>
      <p:sp>
        <p:nvSpPr>
          <p:cNvPr id="9" name="左大括弧 8"/>
          <p:cNvSpPr/>
          <p:nvPr/>
        </p:nvSpPr>
        <p:spPr>
          <a:xfrm>
            <a:off x="4389120" y="4206240"/>
            <a:ext cx="190831" cy="978010"/>
          </a:xfrm>
          <a:prstGeom prst="leftBrac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3331596" y="4444779"/>
            <a:ext cx="1129085" cy="739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Internal</a:t>
            </a:r>
            <a:br>
              <a:rPr lang="en-US" altLang="zh-TW" dirty="0" smtClean="0"/>
            </a:br>
            <a:r>
              <a:rPr lang="en-US" altLang="zh-TW" dirty="0" smtClean="0"/>
              <a:t>External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529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Server less / </a:t>
            </a:r>
            <a:r>
              <a:rPr lang="en-US" altLang="zh-TW" kern="0" dirty="0" err="1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Autoscale</a:t>
            </a: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 way for Data Analysis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64526"/>
            <a:ext cx="10376452" cy="102702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, SQL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6126480" y="4363487"/>
            <a:ext cx="4722117" cy="1075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CHECK caching for cached results</a:t>
            </a:r>
            <a:br>
              <a:rPr lang="en-US" altLang="zh-TW" dirty="0" smtClean="0"/>
            </a:br>
            <a:r>
              <a:rPr lang="en-US" altLang="zh-TW" dirty="0" smtClean="0"/>
              <a:t>UNCHECK Legacy SQL </a:t>
            </a:r>
            <a:br>
              <a:rPr lang="en-US" altLang="zh-TW" dirty="0" smtClean="0"/>
            </a:br>
            <a:r>
              <a:rPr lang="en-US" altLang="zh-TW" dirty="0" smtClean="0"/>
              <a:t>since the old version of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 is utilized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45734"/>
            <a:ext cx="9906000" cy="44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0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Server less / </a:t>
            </a:r>
            <a:r>
              <a:rPr lang="en-US" altLang="zh-TW" kern="0" dirty="0" err="1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Autoscale</a:t>
            </a: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 way for Data Analysis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64526"/>
            <a:ext cx="10376452" cy="102702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, SQL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6126480" y="4363487"/>
            <a:ext cx="4722117" cy="1075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CHECK caching for cached results</a:t>
            </a:r>
            <a:br>
              <a:rPr lang="en-US" altLang="zh-TW" dirty="0" smtClean="0"/>
            </a:br>
            <a:r>
              <a:rPr lang="en-US" altLang="zh-TW" dirty="0" smtClean="0"/>
              <a:t>UNCHECK Legacy SQL </a:t>
            </a:r>
            <a:br>
              <a:rPr lang="en-US" altLang="zh-TW" dirty="0" smtClean="0"/>
            </a:br>
            <a:r>
              <a:rPr lang="en-US" altLang="zh-TW" dirty="0" smtClean="0"/>
              <a:t>since the old version of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 is utilized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705" y="1845734"/>
            <a:ext cx="10468186" cy="41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Server less / </a:t>
            </a:r>
            <a:r>
              <a:rPr lang="en-US" altLang="zh-TW" kern="0" dirty="0" err="1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Autoscale</a:t>
            </a: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 way for Data Analysis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64526"/>
            <a:ext cx="10376452" cy="102702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, SQL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6126480" y="4363487"/>
            <a:ext cx="4722117" cy="1075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CHECK caching for cached results</a:t>
            </a:r>
            <a:br>
              <a:rPr lang="en-US" altLang="zh-TW" dirty="0" smtClean="0"/>
            </a:br>
            <a:r>
              <a:rPr lang="en-US" altLang="zh-TW" dirty="0" smtClean="0"/>
              <a:t>UNCHECK Legacy SQL </a:t>
            </a:r>
            <a:br>
              <a:rPr lang="en-US" altLang="zh-TW" dirty="0" smtClean="0"/>
            </a:br>
            <a:r>
              <a:rPr lang="en-US" altLang="zh-TW" dirty="0" smtClean="0"/>
              <a:t>since the old version of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 is utilized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791547"/>
            <a:ext cx="9826487" cy="465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0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987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Server less / </a:t>
            </a:r>
            <a:r>
              <a:rPr lang="en-US" altLang="zh-TW" kern="0" dirty="0" err="1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Autoscale</a:t>
            </a: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 way for Data Analysis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64526"/>
            <a:ext cx="10376452" cy="1027021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, query large data set in seconds 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737" y="1845734"/>
            <a:ext cx="8401050" cy="3733800"/>
          </a:xfrm>
          <a:prstGeom prst="rect">
            <a:avLst/>
          </a:prstGeom>
        </p:spPr>
      </p:pic>
      <p:sp>
        <p:nvSpPr>
          <p:cNvPr id="11" name="圓角矩形 10"/>
          <p:cNvSpPr/>
          <p:nvPr/>
        </p:nvSpPr>
        <p:spPr>
          <a:xfrm>
            <a:off x="6285506" y="2052671"/>
            <a:ext cx="4722117" cy="1163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No cluster is needed</a:t>
            </a:r>
            <a:br>
              <a:rPr lang="en-US" altLang="zh-TW" dirty="0" smtClean="0"/>
            </a:br>
            <a:r>
              <a:rPr lang="en-US" altLang="zh-TW" dirty="0" smtClean="0"/>
              <a:t>No index is needed</a:t>
            </a:r>
            <a:br>
              <a:rPr lang="en-US" altLang="zh-TW" dirty="0" smtClean="0"/>
            </a:br>
            <a:r>
              <a:rPr lang="en-US" altLang="zh-TW" dirty="0" smtClean="0"/>
              <a:t>No normalization is needed</a:t>
            </a:r>
            <a:br>
              <a:rPr lang="en-US" altLang="zh-TW" dirty="0" smtClean="0"/>
            </a:br>
            <a:r>
              <a:rPr lang="en-US" altLang="zh-TW" dirty="0" smtClean="0"/>
              <a:t>Data in </a:t>
            </a:r>
            <a:r>
              <a:rPr lang="en-US" altLang="zh-TW" dirty="0" err="1" smtClean="0"/>
              <a:t>BigQuery</a:t>
            </a:r>
            <a:r>
              <a:rPr lang="en-US" altLang="zh-TW" dirty="0"/>
              <a:t> </a:t>
            </a:r>
            <a:r>
              <a:rPr lang="en-US" altLang="zh-TW" dirty="0" smtClean="0"/>
              <a:t>will be </a:t>
            </a:r>
            <a:r>
              <a:rPr lang="en-US" altLang="zh-TW" dirty="0" err="1" smtClean="0"/>
              <a:t>denormalized</a:t>
            </a:r>
            <a:r>
              <a:rPr lang="en-US" altLang="zh-TW" dirty="0" smtClean="0"/>
              <a:t> form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711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Server less / </a:t>
            </a:r>
            <a:r>
              <a:rPr lang="en-US" altLang="zh-TW" kern="0" dirty="0" err="1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Autoscale</a:t>
            </a: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 way for Data Analysis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64526"/>
            <a:ext cx="10376452" cy="1027021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, query large data set in seconds 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6389961" cy="4885489"/>
          </a:xfrm>
          <a:prstGeom prst="rect">
            <a:avLst/>
          </a:prstGeom>
        </p:spPr>
      </p:pic>
      <p:sp>
        <p:nvSpPr>
          <p:cNvPr id="11" name="圓角矩形 10"/>
          <p:cNvSpPr/>
          <p:nvPr/>
        </p:nvSpPr>
        <p:spPr>
          <a:xfrm>
            <a:off x="6126480" y="4363487"/>
            <a:ext cx="4722117" cy="1075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CHECK caching for cached results</a:t>
            </a:r>
            <a:br>
              <a:rPr lang="en-US" altLang="zh-TW" dirty="0" smtClean="0"/>
            </a:br>
            <a:r>
              <a:rPr lang="en-US" altLang="zh-TW" dirty="0" smtClean="0"/>
              <a:t>UNCHECK Legacy SQL </a:t>
            </a:r>
            <a:br>
              <a:rPr lang="en-US" altLang="zh-TW" dirty="0" smtClean="0"/>
            </a:br>
            <a:r>
              <a:rPr lang="en-US" altLang="zh-TW" dirty="0" smtClean="0"/>
              <a:t>since the old version of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 is utilized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198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Server less / </a:t>
            </a:r>
            <a:r>
              <a:rPr lang="en-US" altLang="zh-TW" kern="0" dirty="0" err="1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Autoscale</a:t>
            </a: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 way for Data Analysis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64526"/>
            <a:ext cx="10376452" cy="1027021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, query large data set in seconds 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6126480" y="4363487"/>
            <a:ext cx="4722117" cy="1075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CHECK caching for cached results</a:t>
            </a:r>
            <a:br>
              <a:rPr lang="en-US" altLang="zh-TW" dirty="0" smtClean="0"/>
            </a:br>
            <a:r>
              <a:rPr lang="en-US" altLang="zh-TW" dirty="0" smtClean="0"/>
              <a:t>UNCHECK Legacy SQL </a:t>
            </a:r>
            <a:br>
              <a:rPr lang="en-US" altLang="zh-TW" dirty="0" smtClean="0"/>
            </a:br>
            <a:r>
              <a:rPr lang="en-US" altLang="zh-TW" dirty="0" smtClean="0"/>
              <a:t>since the old version of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 is utilized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475" y="3635265"/>
            <a:ext cx="61150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1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Server less / auto scale way for Data Analysis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64526"/>
            <a:ext cx="10376452" cy="1027021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, query large data set in seconds 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10190830" cy="4256625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177862" y="2490951"/>
            <a:ext cx="3192517" cy="2916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no pre-preparation is needed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6787055" y="3450308"/>
            <a:ext cx="1686910" cy="3783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Standard SQL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8473965" y="3991879"/>
            <a:ext cx="3015532" cy="5044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Lots of partners are connected with </a:t>
            </a:r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4177862" y="3137338"/>
            <a:ext cx="2427890" cy="157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4700752" y="5126421"/>
            <a:ext cx="2427890" cy="157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29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Server less / </a:t>
            </a:r>
            <a:r>
              <a:rPr lang="en-US" altLang="zh-TW" kern="0" dirty="0" err="1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Autoscale</a:t>
            </a: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 way for Data Analysis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64526"/>
            <a:ext cx="10376452" cy="1027021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, query large data set in seconds 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985" y="1845734"/>
            <a:ext cx="9384161" cy="4083515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867104" y="5722881"/>
            <a:ext cx="2831121" cy="693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Instantly response?</a:t>
            </a:r>
            <a:br>
              <a:rPr lang="en-US" altLang="zh-TW" dirty="0" smtClean="0"/>
            </a:br>
            <a:r>
              <a:rPr lang="en-US" altLang="zh-TW" dirty="0" smtClean="0"/>
              <a:t>Cloud SQL or Spanner</a:t>
            </a:r>
            <a:endParaRPr lang="zh-TW" altLang="en-US" dirty="0"/>
          </a:p>
        </p:txBody>
      </p:sp>
      <p:cxnSp>
        <p:nvCxnSpPr>
          <p:cNvPr id="9" name="直線接點 8"/>
          <p:cNvCxnSpPr/>
          <p:nvPr/>
        </p:nvCxnSpPr>
        <p:spPr>
          <a:xfrm>
            <a:off x="7449207" y="5194737"/>
            <a:ext cx="118241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86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回顧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16771</TotalTime>
  <Words>574</Words>
  <Application>Microsoft Office PowerPoint</Application>
  <PresentationFormat>寬螢幕</PresentationFormat>
  <Paragraphs>91</Paragraphs>
  <Slides>43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43</vt:i4>
      </vt:variant>
    </vt:vector>
  </HeadingPairs>
  <TitlesOfParts>
    <vt:vector size="50" baseType="lpstr">
      <vt:lpstr>微軟正黑體</vt:lpstr>
      <vt:lpstr>新細明體</vt:lpstr>
      <vt:lpstr>Arial</vt:lpstr>
      <vt:lpstr>Calibri</vt:lpstr>
      <vt:lpstr>Calibri Light</vt:lpstr>
      <vt:lpstr>1_Office 佈景主題</vt:lpstr>
      <vt:lpstr>1_回顧</vt:lpstr>
      <vt:lpstr>PowerPoint 簡報</vt:lpstr>
      <vt:lpstr> BigQuery and DataFlow</vt:lpstr>
      <vt:lpstr> BigQuery and DataFlow</vt:lpstr>
      <vt:lpstr> BigQuery, query large data set in seconds </vt:lpstr>
      <vt:lpstr> BigQuery, query large data set in seconds </vt:lpstr>
      <vt:lpstr> BigQuery, query large data set in seconds </vt:lpstr>
      <vt:lpstr> BigQuery, query large data set in seconds </vt:lpstr>
      <vt:lpstr> BigQuery, query large data set in seconds </vt:lpstr>
      <vt:lpstr> BigQuery, query large data set in seconds </vt:lpstr>
      <vt:lpstr> BigQuery, query large data set in seconds </vt:lpstr>
      <vt:lpstr> BigQuery, query large data set in seconds </vt:lpstr>
      <vt:lpstr> BigQuery, query large data set in seconds </vt:lpstr>
      <vt:lpstr> BigQuery, query large data set in seconds </vt:lpstr>
      <vt:lpstr> BigQuery, query large data set in seconds </vt:lpstr>
      <vt:lpstr> BigQuery, query large data set in seconds </vt:lpstr>
      <vt:lpstr> BigQuery, query large data set in seconds </vt:lpstr>
      <vt:lpstr>PowerPoint 簡報</vt:lpstr>
      <vt:lpstr>PowerPoint 簡報</vt:lpstr>
      <vt:lpstr> BigQuery, query large data set in seconds </vt:lpstr>
      <vt:lpstr>PowerPoint 簡報</vt:lpstr>
      <vt:lpstr>PowerPoint 簡報</vt:lpstr>
      <vt:lpstr>PowerPoint 簡報</vt:lpstr>
      <vt:lpstr> BigQuery, data loading</vt:lpstr>
      <vt:lpstr> BigQuery, data loading</vt:lpstr>
      <vt:lpstr> BigQuery, data loading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 BigQuery, SQL</vt:lpstr>
      <vt:lpstr> BigQuery, SQL</vt:lpstr>
      <vt:lpstr> BigQuery, SQL</vt:lpstr>
      <vt:lpstr> BigQuery, SQL</vt:lpstr>
      <vt:lpstr> BigQuery, SQL</vt:lpstr>
      <vt:lpstr> BigQuery, SQL</vt:lpstr>
      <vt:lpstr> BigQuery, SQL</vt:lpstr>
      <vt:lpstr> BigQuery, SQL</vt:lpstr>
      <vt:lpstr> BigQuery, SQL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PoHsiang Chang</dc:creator>
  <cp:lastModifiedBy>PoHsiang Chang</cp:lastModifiedBy>
  <cp:revision>178</cp:revision>
  <dcterms:created xsi:type="dcterms:W3CDTF">2018-11-16T06:29:05Z</dcterms:created>
  <dcterms:modified xsi:type="dcterms:W3CDTF">2018-12-21T07:45:50Z</dcterms:modified>
</cp:coreProperties>
</file>